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7" r:id="rId1"/>
  </p:sldMasterIdLst>
  <p:notesMasterIdLst>
    <p:notesMasterId r:id="rId17"/>
  </p:notesMasterIdLst>
  <p:handoutMasterIdLst>
    <p:handoutMasterId r:id="rId18"/>
  </p:handoutMasterIdLst>
  <p:sldIdLst>
    <p:sldId id="256" r:id="rId2"/>
    <p:sldId id="266" r:id="rId3"/>
    <p:sldId id="271" r:id="rId4"/>
    <p:sldId id="269" r:id="rId5"/>
    <p:sldId id="268" r:id="rId6"/>
    <p:sldId id="270" r:id="rId7"/>
    <p:sldId id="267" r:id="rId8"/>
    <p:sldId id="257" r:id="rId9"/>
    <p:sldId id="258" r:id="rId10"/>
    <p:sldId id="272" r:id="rId11"/>
    <p:sldId id="259" r:id="rId12"/>
    <p:sldId id="260" r:id="rId13"/>
    <p:sldId id="261" r:id="rId14"/>
    <p:sldId id="274" r:id="rId15"/>
    <p:sldId id="276" r:id="rId16"/>
  </p:sldIdLst>
  <p:sldSz cx="9144000" cy="6858000" type="screen4x3"/>
  <p:notesSz cx="7315200" cy="96012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24" userDrawn="1">
          <p15:clr>
            <a:srgbClr val="A4A3A4"/>
          </p15:clr>
        </p15:guide>
        <p15:guide id="2" pos="2305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  <a:srgbClr val="FF0066"/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293" autoAdjust="0"/>
    <p:restoredTop sz="94660"/>
  </p:normalViewPr>
  <p:slideViewPr>
    <p:cSldViewPr>
      <p:cViewPr varScale="1">
        <p:scale>
          <a:sx n="102" d="100"/>
          <a:sy n="102" d="100"/>
        </p:scale>
        <p:origin x="1212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20" d="100"/>
        <a:sy n="120" d="100"/>
      </p:scale>
      <p:origin x="0" y="0"/>
    </p:cViewPr>
  </p:sorterViewPr>
  <p:notesViewPr>
    <p:cSldViewPr>
      <p:cViewPr varScale="1">
        <p:scale>
          <a:sx n="77" d="100"/>
          <a:sy n="77" d="100"/>
        </p:scale>
        <p:origin x="3228" y="90"/>
      </p:cViewPr>
      <p:guideLst>
        <p:guide orient="horz" pos="3024"/>
        <p:guide pos="2305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2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4" tIns="48322" rIns="96644" bIns="48322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 sz="1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3587" y="2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4" tIns="48322" rIns="96644" bIns="48322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4/3/2022 am</a:t>
            </a:r>
            <a:endParaRPr lang="en-US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994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19476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4" tIns="48322" rIns="96644" bIns="48322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Micky Galloway</a:t>
            </a:r>
          </a:p>
        </p:txBody>
      </p:sp>
      <p:sp>
        <p:nvSpPr>
          <p:cNvPr id="3994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3587" y="9119476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4" tIns="48322" rIns="96644" bIns="48322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8006F915-D4FB-4D2A-8A5A-F3A08823B817}" type="slidenum"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pPr/>
              <a:t>‹#›</a:t>
            </a:fld>
            <a:endParaRPr lang="en-US" sz="1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170583" cy="482028"/>
          </a:xfrm>
          <a:prstGeom prst="rect">
            <a:avLst/>
          </a:prstGeom>
        </p:spPr>
        <p:txBody>
          <a:bodyPr vert="horz" lIns="94842" tIns="47420" rIns="94842" bIns="474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2963" y="0"/>
            <a:ext cx="3170583" cy="482028"/>
          </a:xfrm>
          <a:prstGeom prst="rect">
            <a:avLst/>
          </a:prstGeom>
        </p:spPr>
        <p:txBody>
          <a:bodyPr vert="horz" lIns="94842" tIns="47420" rIns="94842" bIns="47420" rtlCol="0"/>
          <a:lstStyle>
            <a:lvl1pPr algn="r">
              <a:defRPr sz="1200"/>
            </a:lvl1pPr>
          </a:lstStyle>
          <a:p>
            <a:r>
              <a:rPr lang="en-US"/>
              <a:t>4/3/2022 am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97013" y="1200150"/>
            <a:ext cx="4321175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842" tIns="47420" rIns="94842" bIns="474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2184" y="4620250"/>
            <a:ext cx="5850835" cy="3780800"/>
          </a:xfrm>
          <a:prstGeom prst="rect">
            <a:avLst/>
          </a:prstGeom>
        </p:spPr>
        <p:txBody>
          <a:bodyPr vert="horz" lIns="94842" tIns="47420" rIns="94842" bIns="474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9119175"/>
            <a:ext cx="3170583" cy="482028"/>
          </a:xfrm>
          <a:prstGeom prst="rect">
            <a:avLst/>
          </a:prstGeom>
        </p:spPr>
        <p:txBody>
          <a:bodyPr vert="horz" lIns="94842" tIns="47420" rIns="94842" bIns="47420" rtlCol="0" anchor="b"/>
          <a:lstStyle>
            <a:lvl1pPr algn="l">
              <a:defRPr sz="1200"/>
            </a:lvl1pPr>
          </a:lstStyle>
          <a:p>
            <a:r>
              <a:rPr lang="en-US"/>
              <a:t>Micky Galloway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2963" y="9119175"/>
            <a:ext cx="3170583" cy="482028"/>
          </a:xfrm>
          <a:prstGeom prst="rect">
            <a:avLst/>
          </a:prstGeom>
        </p:spPr>
        <p:txBody>
          <a:bodyPr vert="horz" lIns="94842" tIns="47420" rIns="94842" bIns="47420" rtlCol="0" anchor="b"/>
          <a:lstStyle>
            <a:lvl1pPr algn="r">
              <a:defRPr sz="1200"/>
            </a:lvl1pPr>
          </a:lstStyle>
          <a:p>
            <a:fld id="{FB868A5A-BE26-4639-8E31-FD72613BC1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6234202"/>
      </p:ext>
    </p:extLst>
  </p:cSld>
  <p:clrMap bg1="lt1" tx1="dk1" bg2="lt2" tx2="dk2" accent1="accent1" accent2="accent2" accent3="accent3" accent4="accent4" accent5="accent5" accent6="accent6" hlink="hlink" folHlink="folHlink"/>
  <p:hf hd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 useBgFill="1">
        <p:nvSpPr>
          <p:cNvPr id="5" name="Rounded Rectangle 4"/>
          <p:cNvSpPr/>
          <p:nvPr/>
        </p:nvSpPr>
        <p:spPr>
          <a:xfrm>
            <a:off x="65088" y="69850"/>
            <a:ext cx="9013825" cy="6691313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63500" y="1449388"/>
            <a:ext cx="9020175" cy="15271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3500" y="1397000"/>
            <a:ext cx="9020175" cy="12065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63500" y="2976563"/>
            <a:ext cx="9020175" cy="11112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1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2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3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34EC8493-6E10-4046-874F-B9A35AA6965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702265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fade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61D39BD-FB76-433C-B2D9-DEF5395B96F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2455702"/>
      </p:ext>
    </p:extLst>
  </p:cSld>
  <p:clrMapOvr>
    <a:masterClrMapping/>
  </p:clrMapOvr>
  <p:transition spd="slow"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7203F9F-F8E4-4084-980D-A60414D29A7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0116053"/>
      </p:ext>
    </p:extLst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07AE835-E185-4CF1-8EE5-34D1220966F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9118627"/>
      </p:ext>
    </p:extLst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 useBgFill="1">
        <p:nvSpPr>
          <p:cNvPr id="5" name="Rounded Rectangle 4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 flipV="1">
            <a:off x="69850" y="2376488"/>
            <a:ext cx="9013825" cy="920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9850" y="2341563"/>
            <a:ext cx="9013825" cy="46037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68263" y="2468563"/>
            <a:ext cx="9015412" cy="4603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/>
          <a:lstStyle>
            <a:lvl1pPr algn="l">
              <a:buNone/>
              <a:defRPr sz="4000" b="0" cap="none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050" y="6208713"/>
            <a:ext cx="457200" cy="457200"/>
          </a:xfrm>
        </p:spPr>
        <p:txBody>
          <a:bodyPr/>
          <a:lstStyle>
            <a:lvl1pPr>
              <a:defRPr/>
            </a:lvl1pPr>
          </a:lstStyle>
          <a:p>
            <a:fld id="{E7B402C4-BA7F-4A25-9634-A0D2ED0B5C9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23698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858077A-B778-45DB-8283-D573F57793A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1156443"/>
      </p:ext>
    </p:extLst>
  </p:cSld>
  <p:clrMapOvr>
    <a:masterClrMapping/>
  </p:clrMapOvr>
  <p:transition spd="slow"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0B0E733-DE4A-4487-BA45-AC10D8DB70E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5451991"/>
      </p:ext>
    </p:extLst>
  </p:cSld>
  <p:clrMapOvr>
    <a:masterClrMapping/>
  </p:clrMapOvr>
  <p:transition spd="slow"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7940569-E61B-4577-AE68-212DED01717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2723897"/>
      </p:ext>
    </p:extLst>
  </p:cSld>
  <p:clrMapOvr>
    <a:masterClrMapping/>
  </p:clrMapOvr>
  <p:transition spd="slow"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BC2EE30-5A3E-4AF5-A315-714576D8C99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5858837"/>
      </p:ext>
    </p:extLst>
  </p:cSld>
  <p:clrMapOvr>
    <a:masterClrMapping/>
  </p:clrMapOvr>
  <p:transition spd="slow"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 useBgFill="1">
        <p:nvSpPr>
          <p:cNvPr id="6" name="Rounded Rectangle 5"/>
          <p:cNvSpPr/>
          <p:nvPr/>
        </p:nvSpPr>
        <p:spPr>
          <a:xfrm>
            <a:off x="63500" y="69850"/>
            <a:ext cx="9013825" cy="6692900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/>
          <a:lstStyle>
            <a:lvl1pPr algn="l">
              <a:buNone/>
              <a:defRPr sz="40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E20A5E1-CA38-4EE7-A411-AFFE4837B2C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2112159"/>
      </p:ext>
    </p:extLst>
  </p:cSld>
  <p:clrMapOvr>
    <a:masterClrMapping/>
  </p:clrMapOvr>
  <p:transition spd="slow"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 flipV="1">
            <a:off x="68263" y="4683125"/>
            <a:ext cx="9007475" cy="920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68263" y="4649788"/>
            <a:ext cx="9007475" cy="46037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8263" y="4773613"/>
            <a:ext cx="9007475" cy="4762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050" y="6208713"/>
            <a:ext cx="457200" cy="457200"/>
          </a:xfrm>
        </p:spPr>
        <p:txBody>
          <a:bodyPr/>
          <a:lstStyle>
            <a:lvl1pPr>
              <a:defRPr/>
            </a:lvl1pPr>
          </a:lstStyle>
          <a:p>
            <a:fld id="{EF6AC010-72C7-47E0-B6D5-5E41ECD0B0F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944171"/>
      </p:ext>
    </p:extLst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3500" y="69850"/>
            <a:ext cx="9013825" cy="6692900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028" name="Title Placeholder 21"/>
          <p:cNvSpPr>
            <a:spLocks noGrp="1"/>
          </p:cNvSpPr>
          <p:nvPr>
            <p:ph type="title"/>
          </p:nvPr>
        </p:nvSpPr>
        <p:spPr bwMode="auto">
          <a:xfrm>
            <a:off x="914400" y="274638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9144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9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914400" y="1447800"/>
            <a:ext cx="77724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050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88617EBA-5952-4C06-B1AC-BBE9B40023E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00295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8" r:id="rId1"/>
    <p:sldLayoutId id="2147483769" r:id="rId2"/>
    <p:sldLayoutId id="2147483770" r:id="rId3"/>
    <p:sldLayoutId id="2147483771" r:id="rId4"/>
    <p:sldLayoutId id="2147483772" r:id="rId5"/>
    <p:sldLayoutId id="2147483773" r:id="rId6"/>
    <p:sldLayoutId id="2147483774" r:id="rId7"/>
    <p:sldLayoutId id="2147483775" r:id="rId8"/>
    <p:sldLayoutId id="2147483776" r:id="rId9"/>
    <p:sldLayoutId id="2147483777" r:id="rId10"/>
    <p:sldLayoutId id="2147483778" r:id="rId11"/>
  </p:sldLayoutIdLst>
  <p:transition spd="slow">
    <p:fade thruBlk="1"/>
  </p:transition>
  <p:txStyles>
    <p:titleStyle>
      <a:lvl1pPr algn="l" rtl="0" eaLnBrk="1" fontAlgn="base" hangingPunct="1">
        <a:spcBef>
          <a:spcPct val="0"/>
        </a:spcBef>
        <a:spcAft>
          <a:spcPct val="0"/>
        </a:spcAft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9pPr>
    </p:titleStyle>
    <p:bodyStyle>
      <a:lvl1pPr marL="273050" indent="-273050" algn="l" rtl="0" eaLnBrk="1" fontAlgn="base" hangingPunct="1">
        <a:spcBef>
          <a:spcPts val="575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28600" algn="l" rtl="0" eaLnBrk="1" fontAlgn="base" hangingPunct="1">
        <a:spcBef>
          <a:spcPts val="375"/>
        </a:spcBef>
        <a:spcAft>
          <a:spcPct val="0"/>
        </a:spcAft>
        <a:buClr>
          <a:schemeClr val="accent2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325" indent="-228600" algn="l" rtl="0" eaLnBrk="1" fontAlgn="base" hangingPunct="1">
        <a:spcBef>
          <a:spcPts val="375"/>
        </a:spcBef>
        <a:spcAft>
          <a:spcPct val="0"/>
        </a:spcAft>
        <a:buClr>
          <a:srgbClr val="E6B1AB"/>
        </a:buClr>
        <a:buSzPct val="8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228600" algn="l" rtl="0" eaLnBrk="1" fontAlgn="base" hangingPunct="1">
        <a:spcBef>
          <a:spcPts val="375"/>
        </a:spcBef>
        <a:spcAft>
          <a:spcPct val="0"/>
        </a:spcAft>
        <a:buClr>
          <a:srgbClr val="A28E6A"/>
        </a:buClr>
        <a:buSzPct val="80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fontAlgn="base" hangingPunct="1">
        <a:spcBef>
          <a:spcPts val="375"/>
        </a:spcBef>
        <a:spcAft>
          <a:spcPct val="0"/>
        </a:spcAft>
        <a:buClr>
          <a:srgbClr val="A28E6A"/>
        </a:buClr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295400" y="3200400"/>
            <a:ext cx="6400800" cy="830997"/>
          </a:xfrm>
        </p:spPr>
        <p:txBody>
          <a:bodyPr>
            <a:spAutoFit/>
          </a:bodyPr>
          <a:lstStyle/>
          <a:p>
            <a:r>
              <a:rPr lang="en-US" sz="4800" b="1" dirty="0">
                <a:solidFill>
                  <a:schemeClr val="tx1"/>
                </a:solidFill>
                <a:latin typeface="+mj-lt"/>
              </a:rPr>
              <a:t>1 Thessalonians 3:1-10</a:t>
            </a:r>
          </a:p>
        </p:txBody>
      </p:sp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57200" y="1571528"/>
            <a:ext cx="8229600" cy="1338828"/>
          </a:xfrm>
          <a:noFill/>
        </p:spPr>
        <p:txBody>
          <a:bodyPr>
            <a:spAutoFit/>
          </a:bodyPr>
          <a:lstStyle/>
          <a:p>
            <a:r>
              <a:rPr lang="en-US" sz="5400" b="1" dirty="0">
                <a:solidFill>
                  <a:schemeClr val="tx1"/>
                </a:solidFill>
              </a:rPr>
              <a:t>Lacking In Your Faith</a:t>
            </a:r>
            <a:br>
              <a:rPr lang="en-US" sz="2400" b="1" dirty="0">
                <a:solidFill>
                  <a:schemeClr val="tx1"/>
                </a:solidFill>
              </a:rPr>
            </a:br>
            <a:r>
              <a:rPr lang="en-US" sz="2400" b="1" dirty="0">
                <a:solidFill>
                  <a:schemeClr val="tx1"/>
                </a:solidFill>
              </a:rPr>
              <a:t>(Part 1)</a:t>
            </a:r>
          </a:p>
        </p:txBody>
      </p:sp>
    </p:spTree>
  </p:cSld>
  <p:clrMapOvr>
    <a:masterClrMapping/>
  </p:clrMapOvr>
  <p:transition spd="slow">
    <p:fade thruBlk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 Box 2"/>
          <p:cNvSpPr txBox="1">
            <a:spLocks noChangeArrowheads="1"/>
          </p:cNvSpPr>
          <p:nvPr/>
        </p:nvSpPr>
        <p:spPr bwMode="auto">
          <a:xfrm>
            <a:off x="76200" y="152400"/>
            <a:ext cx="8610600" cy="11387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l"/>
            <a:r>
              <a:rPr lang="en-US" sz="4000" b="1" u="sng" dirty="0"/>
              <a:t>Valid Basis</a:t>
            </a:r>
            <a:r>
              <a:rPr lang="en-US" sz="4000" dirty="0"/>
              <a:t> … </a:t>
            </a:r>
            <a:r>
              <a:rPr lang="en-US" sz="3200" i="1" dirty="0">
                <a:solidFill>
                  <a:srgbClr val="FF0000"/>
                </a:solidFill>
              </a:rPr>
              <a:t>“</a:t>
            </a:r>
            <a:r>
              <a:rPr lang="en-US" sz="2800" i="1" dirty="0">
                <a:solidFill>
                  <a:srgbClr val="FF0000"/>
                </a:solidFill>
              </a:rPr>
              <a:t>reasoned from the Scriptures”</a:t>
            </a:r>
            <a:br>
              <a:rPr lang="en-US" sz="2800" dirty="0">
                <a:solidFill>
                  <a:srgbClr val="FF0000"/>
                </a:solidFill>
              </a:rPr>
            </a:br>
            <a:r>
              <a:rPr lang="en-US" sz="2800" dirty="0">
                <a:solidFill>
                  <a:srgbClr val="FF0000"/>
                </a:solidFill>
              </a:rPr>
              <a:t>Acts 17:2</a:t>
            </a:r>
            <a:endParaRPr lang="en-US" sz="4000" u="sng" dirty="0">
              <a:solidFill>
                <a:srgbClr val="FF0000"/>
              </a:solidFill>
            </a:endParaRP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2760F4F6-D38A-472B-91E7-9E004E9208DB}"/>
              </a:ext>
            </a:extLst>
          </p:cNvPr>
          <p:cNvGrpSpPr/>
          <p:nvPr/>
        </p:nvGrpSpPr>
        <p:grpSpPr>
          <a:xfrm>
            <a:off x="1439863" y="457200"/>
            <a:ext cx="6789737" cy="6540941"/>
            <a:chOff x="1287463" y="636147"/>
            <a:chExt cx="6789737" cy="6540941"/>
          </a:xfrm>
        </p:grpSpPr>
        <p:pic>
          <p:nvPicPr>
            <p:cNvPr id="15363" name="Picture 3" descr="wagon_wheel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1590773" y="1219200"/>
              <a:ext cx="6400800" cy="5957888"/>
            </a:xfrm>
            <a:prstGeom prst="rect">
              <a:avLst/>
            </a:prstGeom>
            <a:noFill/>
          </p:spPr>
        </p:pic>
        <p:sp>
          <p:nvSpPr>
            <p:cNvPr id="15364" name="Oval 4"/>
            <p:cNvSpPr>
              <a:spLocks noChangeArrowheads="1"/>
            </p:cNvSpPr>
            <p:nvPr/>
          </p:nvSpPr>
          <p:spPr bwMode="auto">
            <a:xfrm>
              <a:off x="3886200" y="3352800"/>
              <a:ext cx="1676400" cy="1524000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2400" b="1" dirty="0">
                  <a:solidFill>
                    <a:schemeClr val="tx2"/>
                  </a:solidFill>
                </a:rPr>
                <a:t>Respect</a:t>
              </a:r>
            </a:p>
            <a:p>
              <a:pPr algn="ctr"/>
              <a:r>
                <a:rPr lang="en-US" sz="2400" b="1" dirty="0">
                  <a:solidFill>
                    <a:schemeClr val="tx2"/>
                  </a:solidFill>
                </a:rPr>
                <a:t>for</a:t>
              </a:r>
            </a:p>
            <a:p>
              <a:pPr algn="ctr"/>
              <a:r>
                <a:rPr lang="en-US" sz="2400" b="1" dirty="0">
                  <a:solidFill>
                    <a:schemeClr val="tx2"/>
                  </a:solidFill>
                </a:rPr>
                <a:t>Authority</a:t>
              </a:r>
            </a:p>
          </p:txBody>
        </p:sp>
        <p:sp>
          <p:nvSpPr>
            <p:cNvPr id="15365" name="Text Box 5"/>
            <p:cNvSpPr txBox="1">
              <a:spLocks noChangeArrowheads="1"/>
            </p:cNvSpPr>
            <p:nvPr/>
          </p:nvSpPr>
          <p:spPr bwMode="auto">
            <a:xfrm rot="-1367435">
              <a:off x="5257800" y="2971800"/>
              <a:ext cx="2705100" cy="40640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0066FF"/>
              </a:solidFill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/>
              <a:r>
                <a:rPr lang="en-US" sz="2000" b="1"/>
                <a:t>Church Organization</a:t>
              </a:r>
            </a:p>
          </p:txBody>
        </p:sp>
        <p:sp>
          <p:nvSpPr>
            <p:cNvPr id="15366" name="Text Box 6"/>
            <p:cNvSpPr txBox="1">
              <a:spLocks noChangeArrowheads="1"/>
            </p:cNvSpPr>
            <p:nvPr/>
          </p:nvSpPr>
          <p:spPr bwMode="auto">
            <a:xfrm rot="187815">
              <a:off x="5486400" y="4038600"/>
              <a:ext cx="2590800" cy="40640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0066FF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en-US" sz="2000" b="1"/>
                <a:t>Church Work</a:t>
              </a:r>
            </a:p>
          </p:txBody>
        </p:sp>
        <p:sp>
          <p:nvSpPr>
            <p:cNvPr id="15367" name="Text Box 7"/>
            <p:cNvSpPr txBox="1">
              <a:spLocks noChangeArrowheads="1"/>
            </p:cNvSpPr>
            <p:nvPr/>
          </p:nvSpPr>
          <p:spPr bwMode="auto">
            <a:xfrm rot="268030">
              <a:off x="1447800" y="3810000"/>
              <a:ext cx="2438400" cy="40640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0066FF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en-US" sz="2000" b="1"/>
                <a:t>Social Gospel</a:t>
              </a:r>
            </a:p>
          </p:txBody>
        </p:sp>
        <p:sp>
          <p:nvSpPr>
            <p:cNvPr id="15368" name="Text Box 8"/>
            <p:cNvSpPr txBox="1">
              <a:spLocks noChangeArrowheads="1"/>
            </p:cNvSpPr>
            <p:nvPr/>
          </p:nvSpPr>
          <p:spPr bwMode="auto">
            <a:xfrm rot="1501393">
              <a:off x="1752600" y="2971800"/>
              <a:ext cx="2438400" cy="40640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0066FF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en-US" sz="2000" b="1"/>
                <a:t>Divorce / Rem.</a:t>
              </a:r>
            </a:p>
          </p:txBody>
        </p:sp>
        <p:sp>
          <p:nvSpPr>
            <p:cNvPr id="15369" name="Text Box 9"/>
            <p:cNvSpPr txBox="1">
              <a:spLocks noChangeArrowheads="1"/>
            </p:cNvSpPr>
            <p:nvPr/>
          </p:nvSpPr>
          <p:spPr bwMode="auto">
            <a:xfrm rot="-1589796">
              <a:off x="1287463" y="4927600"/>
              <a:ext cx="2827337" cy="40640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0066FF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en-US" sz="2000" b="1"/>
                <a:t>Church Recreation</a:t>
              </a:r>
            </a:p>
          </p:txBody>
        </p:sp>
        <p:sp>
          <p:nvSpPr>
            <p:cNvPr id="11" name="Text Box 5">
              <a:extLst>
                <a:ext uri="{FF2B5EF4-FFF2-40B4-BE49-F238E27FC236}">
                  <a16:creationId xmlns:a16="http://schemas.microsoft.com/office/drawing/2014/main" id="{50BE6099-5942-4F8B-9DAB-0EEB157E7AA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 rot="18320813">
              <a:off x="4484602" y="1992180"/>
              <a:ext cx="3112176" cy="40011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0066FF"/>
              </a:solidFill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algn="l"/>
              <a:r>
                <a:rPr lang="en-US" sz="2000" b="1" dirty="0"/>
                <a:t>One Church vs Denom.</a:t>
              </a:r>
            </a:p>
          </p:txBody>
        </p:sp>
      </p:grpSp>
    </p:spTree>
  </p:cSld>
  <p:clrMapOvr>
    <a:masterClrMapping/>
  </p:clrMapOvr>
  <p:transition spd="slow">
    <p:fade thruBlk="1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7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172038" y="1600200"/>
            <a:ext cx="8839200" cy="3375283"/>
          </a:xfrm>
        </p:spPr>
        <p:txBody>
          <a:bodyPr>
            <a:spAutoFit/>
          </a:bodyPr>
          <a:lstStyle/>
          <a:p>
            <a:pPr>
              <a:buClr>
                <a:schemeClr val="tx1"/>
              </a:buClr>
            </a:pPr>
            <a:r>
              <a:rPr lang="en-US" sz="4000" b="1" u="sng" dirty="0"/>
              <a:t>Zeal</a:t>
            </a:r>
            <a:r>
              <a:rPr lang="en-US" sz="4000" b="1" dirty="0"/>
              <a:t>.</a:t>
            </a:r>
          </a:p>
          <a:p>
            <a:pPr lvl="1">
              <a:buClr>
                <a:schemeClr val="tx1"/>
              </a:buClr>
            </a:pPr>
            <a:r>
              <a:rPr lang="en-US" sz="3200" dirty="0"/>
              <a:t>Not lacking in the faith of the Thessalonians.</a:t>
            </a:r>
            <a:br>
              <a:rPr lang="en-US" sz="3200" dirty="0"/>
            </a:br>
            <a:r>
              <a:rPr lang="en-US" sz="3200" dirty="0">
                <a:solidFill>
                  <a:srgbClr val="FF0000"/>
                </a:solidFill>
              </a:rPr>
              <a:t>1 Thessalonians 1:3</a:t>
            </a:r>
          </a:p>
          <a:p>
            <a:pPr lvl="1">
              <a:buClr>
                <a:schemeClr val="tx1"/>
              </a:buClr>
            </a:pPr>
            <a:r>
              <a:rPr lang="en-US" sz="3200" dirty="0"/>
              <a:t>They were examples to others.</a:t>
            </a:r>
            <a:r>
              <a:rPr lang="en-US" sz="3200" dirty="0">
                <a:solidFill>
                  <a:srgbClr val="FF0000"/>
                </a:solidFill>
              </a:rPr>
              <a:t>1 Thessalonians. 1:7</a:t>
            </a:r>
          </a:p>
          <a:p>
            <a:pPr lvl="1">
              <a:buClr>
                <a:schemeClr val="tx1"/>
              </a:buClr>
            </a:pPr>
            <a:r>
              <a:rPr lang="en-US" sz="3200" dirty="0"/>
              <a:t>Were busy sounding out the word. </a:t>
            </a:r>
            <a:r>
              <a:rPr lang="en-US" sz="3200" dirty="0">
                <a:solidFill>
                  <a:srgbClr val="FF0000"/>
                </a:solidFill>
              </a:rPr>
              <a:t>1 Thessalonians 1:8</a:t>
            </a:r>
          </a:p>
          <a:p>
            <a:pPr lvl="1">
              <a:buClr>
                <a:schemeClr val="tx1"/>
              </a:buClr>
            </a:pPr>
            <a:r>
              <a:rPr lang="en-US" sz="3200" dirty="0"/>
              <a:t>Faith growing and abounding. </a:t>
            </a:r>
            <a:r>
              <a:rPr lang="en-US" sz="3200" dirty="0">
                <a:solidFill>
                  <a:srgbClr val="FF0000"/>
                </a:solidFill>
              </a:rPr>
              <a:t>2 Thessalonians 1:3</a:t>
            </a:r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6F3F6C9C-6B0F-44E5-B781-311CE2A68354}"/>
              </a:ext>
            </a:extLst>
          </p:cNvPr>
          <p:cNvSpPr>
            <a:spLocks noGrp="1" noRot="1" noChangeArrowheads="1"/>
          </p:cNvSpPr>
          <p:nvPr>
            <p:ph type="title"/>
          </p:nvPr>
        </p:nvSpPr>
        <p:spPr>
          <a:xfrm>
            <a:off x="685800" y="60573"/>
            <a:ext cx="7772400" cy="1615827"/>
          </a:xfrm>
          <a:noFill/>
        </p:spPr>
        <p:txBody>
          <a:bodyPr>
            <a:spAutoFit/>
          </a:bodyPr>
          <a:lstStyle/>
          <a:p>
            <a:r>
              <a:rPr lang="en-US" sz="4800" b="1" dirty="0">
                <a:solidFill>
                  <a:schemeClr val="tx1"/>
                </a:solidFill>
              </a:rPr>
              <a:t>Some Things That Faith </a:t>
            </a:r>
            <a:br>
              <a:rPr lang="en-US" sz="4800" b="1" dirty="0">
                <a:solidFill>
                  <a:schemeClr val="tx1"/>
                </a:solidFill>
              </a:rPr>
            </a:br>
            <a:r>
              <a:rPr lang="en-US" sz="4800" b="1" dirty="0">
                <a:solidFill>
                  <a:schemeClr val="tx1"/>
                </a:solidFill>
              </a:rPr>
              <a:t>May Be Lacking …</a:t>
            </a: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317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0" dur="500"/>
                                        <p:tgtEl>
                                          <p:spTgt spid="317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3" dur="500"/>
                                        <p:tgtEl>
                                          <p:spTgt spid="317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6" dur="500"/>
                                        <p:tgtEl>
                                          <p:spTgt spid="317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1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152399" y="1720523"/>
            <a:ext cx="8791575" cy="3842077"/>
          </a:xfrm>
        </p:spPr>
        <p:txBody>
          <a:bodyPr wrap="square">
            <a:spAutoFit/>
          </a:bodyPr>
          <a:lstStyle/>
          <a:p>
            <a:pPr>
              <a:buClr>
                <a:schemeClr val="tx1"/>
              </a:buClr>
            </a:pPr>
            <a:r>
              <a:rPr lang="en-US" sz="4400" b="1" u="sng" dirty="0"/>
              <a:t>Zeal</a:t>
            </a:r>
            <a:r>
              <a:rPr lang="en-US" sz="4400" b="1" dirty="0"/>
              <a:t>.</a:t>
            </a:r>
          </a:p>
          <a:p>
            <a:pPr>
              <a:buFont typeface="Wingdings" pitchFamily="2" charset="2"/>
              <a:buNone/>
            </a:pPr>
            <a:r>
              <a:rPr lang="en-US" sz="4400" dirty="0"/>
              <a:t>This could not be said of all.</a:t>
            </a:r>
          </a:p>
          <a:p>
            <a:pPr lvl="1">
              <a:buClr>
                <a:schemeClr val="tx1"/>
              </a:buClr>
            </a:pPr>
            <a:r>
              <a:rPr lang="en-US" sz="3600" dirty="0"/>
              <a:t>Laodicea’s faith lacked zeal.</a:t>
            </a:r>
            <a:br>
              <a:rPr lang="en-US" sz="3600" dirty="0"/>
            </a:br>
            <a:r>
              <a:rPr lang="en-US" sz="3600" dirty="0">
                <a:solidFill>
                  <a:srgbClr val="FF0000"/>
                </a:solidFill>
              </a:rPr>
              <a:t>Revelation 3:15-16</a:t>
            </a:r>
          </a:p>
          <a:p>
            <a:pPr lvl="1">
              <a:buClr>
                <a:schemeClr val="tx1"/>
              </a:buClr>
            </a:pPr>
            <a:r>
              <a:rPr lang="en-US" sz="3600" dirty="0"/>
              <a:t>The Hebrew’s faith lacked zeal.</a:t>
            </a:r>
            <a:br>
              <a:rPr lang="en-US" sz="3600" dirty="0"/>
            </a:br>
            <a:r>
              <a:rPr lang="en-US" sz="3600" dirty="0">
                <a:solidFill>
                  <a:srgbClr val="FF0000"/>
                </a:solidFill>
              </a:rPr>
              <a:t>Hebrews 5:11ff; 10:32ff; 12:12-13</a:t>
            </a:r>
          </a:p>
        </p:txBody>
      </p:sp>
      <p:sp>
        <p:nvSpPr>
          <p:cNvPr id="32772" name="Text Box 4"/>
          <p:cNvSpPr txBox="1">
            <a:spLocks noChangeArrowheads="1"/>
          </p:cNvSpPr>
          <p:nvPr/>
        </p:nvSpPr>
        <p:spPr bwMode="auto">
          <a:xfrm>
            <a:off x="152400" y="5562600"/>
            <a:ext cx="8791575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</a:rPr>
              <a:t>What about your faith, is it lacking zeal? cf. Titus 2:14</a:t>
            </a:r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id="{CB36E1EF-CBCB-4908-9C93-022B98C6368C}"/>
              </a:ext>
            </a:extLst>
          </p:cNvPr>
          <p:cNvSpPr>
            <a:spLocks noGrp="1" noRot="1" noChangeArrowheads="1"/>
          </p:cNvSpPr>
          <p:nvPr>
            <p:ph type="title"/>
          </p:nvPr>
        </p:nvSpPr>
        <p:spPr>
          <a:xfrm>
            <a:off x="685800" y="60573"/>
            <a:ext cx="7772400" cy="1615827"/>
          </a:xfrm>
          <a:noFill/>
        </p:spPr>
        <p:txBody>
          <a:bodyPr>
            <a:spAutoFit/>
          </a:bodyPr>
          <a:lstStyle/>
          <a:p>
            <a:r>
              <a:rPr lang="en-US" sz="4800" b="1" dirty="0">
                <a:solidFill>
                  <a:schemeClr val="tx1"/>
                </a:solidFill>
              </a:rPr>
              <a:t>Some Things That Faith </a:t>
            </a:r>
            <a:br>
              <a:rPr lang="en-US" sz="4800" b="1" dirty="0">
                <a:solidFill>
                  <a:schemeClr val="tx1"/>
                </a:solidFill>
              </a:rPr>
            </a:br>
            <a:r>
              <a:rPr lang="en-US" sz="4800" b="1" dirty="0">
                <a:solidFill>
                  <a:schemeClr val="tx1"/>
                </a:solidFill>
              </a:rPr>
              <a:t>May Be Lacking …</a:t>
            </a: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27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27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72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5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228600" y="1600201"/>
            <a:ext cx="8763000" cy="4267200"/>
          </a:xfrm>
        </p:spPr>
        <p:txBody>
          <a:bodyPr>
            <a:spAutoFit/>
          </a:bodyPr>
          <a:lstStyle/>
          <a:p>
            <a:pPr>
              <a:lnSpc>
                <a:spcPct val="90000"/>
              </a:lnSpc>
              <a:buClr>
                <a:schemeClr val="tx1"/>
              </a:buClr>
            </a:pPr>
            <a:r>
              <a:rPr lang="en-US" sz="4400" b="1" u="sng" dirty="0"/>
              <a:t>Steadfastness</a:t>
            </a:r>
            <a:r>
              <a:rPr lang="en-US" sz="4400" b="1" dirty="0"/>
              <a:t>.</a:t>
            </a:r>
          </a:p>
          <a:p>
            <a:pPr>
              <a:lnSpc>
                <a:spcPct val="90000"/>
              </a:lnSpc>
              <a:buNone/>
            </a:pPr>
            <a:endParaRPr lang="en-US" sz="4400" b="1" u="sng" dirty="0"/>
          </a:p>
          <a:p>
            <a:pPr lvl="1">
              <a:lnSpc>
                <a:spcPct val="90000"/>
              </a:lnSpc>
              <a:buClr>
                <a:schemeClr val="tx1"/>
              </a:buClr>
            </a:pPr>
            <a:r>
              <a:rPr lang="en-US" sz="4000" dirty="0"/>
              <a:t>Thessalonians needed steadfastness.</a:t>
            </a:r>
            <a:br>
              <a:rPr lang="en-US" sz="4000" dirty="0"/>
            </a:br>
            <a:r>
              <a:rPr lang="en-US" sz="4000" b="1" dirty="0">
                <a:solidFill>
                  <a:srgbClr val="FF0000"/>
                </a:solidFill>
              </a:rPr>
              <a:t>1 Thessalonians 3:8</a:t>
            </a:r>
            <a:r>
              <a:rPr lang="en-US" sz="4000" dirty="0">
                <a:solidFill>
                  <a:srgbClr val="FF0000"/>
                </a:solidFill>
              </a:rPr>
              <a:t>, </a:t>
            </a:r>
            <a:r>
              <a:rPr lang="en-US" sz="4000" i="1" dirty="0">
                <a:solidFill>
                  <a:srgbClr val="FF0000"/>
                </a:solidFill>
              </a:rPr>
              <a:t>“</a:t>
            </a:r>
            <a:r>
              <a:rPr lang="en-US" sz="4000" b="1" i="1" dirty="0">
                <a:solidFill>
                  <a:srgbClr val="FF0000"/>
                </a:solidFill>
              </a:rPr>
              <a:t>We live, if ye stand fast in the Lord</a:t>
            </a:r>
            <a:r>
              <a:rPr lang="en-US" sz="4000" i="1" dirty="0">
                <a:solidFill>
                  <a:srgbClr val="FF0000"/>
                </a:solidFill>
              </a:rPr>
              <a:t>”</a:t>
            </a:r>
          </a:p>
          <a:p>
            <a:pPr lvl="2">
              <a:lnSpc>
                <a:spcPct val="90000"/>
              </a:lnSpc>
              <a:buClr>
                <a:schemeClr val="tx1"/>
              </a:buClr>
            </a:pPr>
            <a:r>
              <a:rPr lang="en-US" sz="3600" dirty="0"/>
              <a:t>Suffered persecution.</a:t>
            </a:r>
            <a:br>
              <a:rPr lang="en-US" sz="3600" dirty="0"/>
            </a:br>
            <a:r>
              <a:rPr lang="en-US" sz="3600" dirty="0">
                <a:solidFill>
                  <a:srgbClr val="FF0000"/>
                </a:solidFill>
              </a:rPr>
              <a:t>1 Thessalonians 2:14; 3:1-4</a:t>
            </a:r>
          </a:p>
        </p:txBody>
      </p:sp>
      <p:sp>
        <p:nvSpPr>
          <p:cNvPr id="33796" name="Text Box 4"/>
          <p:cNvSpPr txBox="1">
            <a:spLocks noChangeArrowheads="1"/>
          </p:cNvSpPr>
          <p:nvPr/>
        </p:nvSpPr>
        <p:spPr bwMode="auto">
          <a:xfrm>
            <a:off x="3032125" y="6132513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33797" name="Text Box 5"/>
          <p:cNvSpPr txBox="1">
            <a:spLocks noChangeArrowheads="1"/>
          </p:cNvSpPr>
          <p:nvPr/>
        </p:nvSpPr>
        <p:spPr bwMode="auto">
          <a:xfrm>
            <a:off x="161827" y="5715000"/>
            <a:ext cx="88392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2800" b="1" dirty="0">
                <a:solidFill>
                  <a:srgbClr val="FF0000"/>
                </a:solidFill>
              </a:rPr>
              <a:t>Is your faith lacking steadfastness?</a:t>
            </a:r>
            <a:br>
              <a:rPr lang="en-US" sz="2800" b="1" dirty="0">
                <a:solidFill>
                  <a:srgbClr val="FF0000"/>
                </a:solidFill>
              </a:rPr>
            </a:br>
            <a:r>
              <a:rPr lang="en-US" sz="2800" b="1" dirty="0">
                <a:solidFill>
                  <a:srgbClr val="FF0000"/>
                </a:solidFill>
              </a:rPr>
              <a:t>cf. 1 Corinthians 15:58</a:t>
            </a:r>
          </a:p>
        </p:txBody>
      </p:sp>
      <p:sp>
        <p:nvSpPr>
          <p:cNvPr id="8" name="Rectangle 2">
            <a:extLst>
              <a:ext uri="{FF2B5EF4-FFF2-40B4-BE49-F238E27FC236}">
                <a16:creationId xmlns:a16="http://schemas.microsoft.com/office/drawing/2014/main" id="{893A8975-EC17-4E25-A1DF-648733D53059}"/>
              </a:ext>
            </a:extLst>
          </p:cNvPr>
          <p:cNvSpPr>
            <a:spLocks noGrp="1" noRot="1" noChangeArrowheads="1"/>
          </p:cNvSpPr>
          <p:nvPr>
            <p:ph type="title"/>
          </p:nvPr>
        </p:nvSpPr>
        <p:spPr>
          <a:xfrm>
            <a:off x="685800" y="60573"/>
            <a:ext cx="7772400" cy="1615827"/>
          </a:xfrm>
          <a:noFill/>
        </p:spPr>
        <p:txBody>
          <a:bodyPr>
            <a:spAutoFit/>
          </a:bodyPr>
          <a:lstStyle/>
          <a:p>
            <a:r>
              <a:rPr lang="en-US" sz="4800" b="1" dirty="0">
                <a:solidFill>
                  <a:schemeClr val="tx1"/>
                </a:solidFill>
              </a:rPr>
              <a:t>Some Things That Faith </a:t>
            </a:r>
            <a:br>
              <a:rPr lang="en-US" sz="4800" b="1" dirty="0">
                <a:solidFill>
                  <a:schemeClr val="tx1"/>
                </a:solidFill>
              </a:rPr>
            </a:br>
            <a:r>
              <a:rPr lang="en-US" sz="4800" b="1" dirty="0">
                <a:solidFill>
                  <a:schemeClr val="tx1"/>
                </a:solidFill>
              </a:rPr>
              <a:t>May Be Lacking …</a:t>
            </a: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37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37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797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5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76200" y="1600201"/>
            <a:ext cx="8991600" cy="4071884"/>
          </a:xfrm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buClr>
                <a:schemeClr val="tx1"/>
              </a:buClr>
            </a:pPr>
            <a:r>
              <a:rPr lang="en-US" sz="4400" b="1" u="sng" dirty="0"/>
              <a:t>Steadfastness</a:t>
            </a:r>
            <a:r>
              <a:rPr lang="en-US" sz="4400" b="1" dirty="0"/>
              <a:t>.</a:t>
            </a:r>
            <a:endParaRPr lang="en-US" sz="4400" b="1" u="sng" dirty="0"/>
          </a:p>
          <a:p>
            <a:pPr>
              <a:buClr>
                <a:schemeClr val="tx1"/>
              </a:buClr>
            </a:pPr>
            <a:r>
              <a:rPr lang="en-US" sz="3600" dirty="0"/>
              <a:t>Exposed to the influence of false teachers.</a:t>
            </a:r>
            <a:br>
              <a:rPr lang="en-US" sz="3600" dirty="0"/>
            </a:br>
            <a:r>
              <a:rPr lang="en-US" sz="3600" dirty="0">
                <a:solidFill>
                  <a:srgbClr val="FF0000"/>
                </a:solidFill>
              </a:rPr>
              <a:t>2 Thessalonians 2:1-5</a:t>
            </a:r>
          </a:p>
          <a:p>
            <a:pPr lvl="1">
              <a:buClr>
                <a:schemeClr val="tx1"/>
              </a:buClr>
            </a:pPr>
            <a:r>
              <a:rPr lang="en-US" sz="3600" dirty="0"/>
              <a:t>Not determined by motive of teacher.</a:t>
            </a:r>
          </a:p>
          <a:p>
            <a:pPr lvl="2">
              <a:buClr>
                <a:schemeClr val="tx1"/>
              </a:buClr>
            </a:pPr>
            <a:r>
              <a:rPr lang="en-US" sz="3200" dirty="0"/>
              <a:t>Motive wrong - Teaching right.</a:t>
            </a:r>
            <a:r>
              <a:rPr lang="en-US" sz="3200" b="1" dirty="0">
                <a:solidFill>
                  <a:srgbClr val="FFFF00"/>
                </a:solidFill>
              </a:rPr>
              <a:t> </a:t>
            </a:r>
            <a:r>
              <a:rPr lang="en-US" sz="3200" b="1" dirty="0">
                <a:solidFill>
                  <a:srgbClr val="FF0000"/>
                </a:solidFill>
              </a:rPr>
              <a:t>Philippians 1:15-18</a:t>
            </a:r>
          </a:p>
          <a:p>
            <a:pPr lvl="2">
              <a:buClr>
                <a:schemeClr val="tx1"/>
              </a:buClr>
            </a:pPr>
            <a:r>
              <a:rPr lang="en-US" sz="3200" dirty="0"/>
              <a:t>Motive right - Teaching wrong. </a:t>
            </a:r>
            <a:r>
              <a:rPr lang="en-US" sz="3200" b="1" dirty="0">
                <a:solidFill>
                  <a:srgbClr val="FF0000"/>
                </a:solidFill>
              </a:rPr>
              <a:t>Galatians 1:13-14; </a:t>
            </a:r>
            <a:br>
              <a:rPr lang="en-US" sz="3200" b="1" dirty="0">
                <a:solidFill>
                  <a:srgbClr val="FF0000"/>
                </a:solidFill>
              </a:rPr>
            </a:br>
            <a:r>
              <a:rPr lang="en-US" sz="3200" b="1" dirty="0">
                <a:solidFill>
                  <a:srgbClr val="FF0000"/>
                </a:solidFill>
              </a:rPr>
              <a:t>Acts 23:1; 26:9</a:t>
            </a:r>
          </a:p>
        </p:txBody>
      </p:sp>
      <p:sp>
        <p:nvSpPr>
          <p:cNvPr id="33796" name="Text Box 4"/>
          <p:cNvSpPr txBox="1">
            <a:spLocks noChangeArrowheads="1"/>
          </p:cNvSpPr>
          <p:nvPr/>
        </p:nvSpPr>
        <p:spPr bwMode="auto">
          <a:xfrm>
            <a:off x="3032125" y="6132513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id="{EFEA5F21-861D-4E67-85DF-9C329415117C}"/>
              </a:ext>
            </a:extLst>
          </p:cNvPr>
          <p:cNvSpPr>
            <a:spLocks noGrp="1" noRot="1" noChangeArrowheads="1"/>
          </p:cNvSpPr>
          <p:nvPr>
            <p:ph type="title"/>
          </p:nvPr>
        </p:nvSpPr>
        <p:spPr>
          <a:xfrm>
            <a:off x="685800" y="60573"/>
            <a:ext cx="7772400" cy="1615827"/>
          </a:xfrm>
          <a:noFill/>
        </p:spPr>
        <p:txBody>
          <a:bodyPr>
            <a:spAutoFit/>
          </a:bodyPr>
          <a:lstStyle/>
          <a:p>
            <a:r>
              <a:rPr lang="en-US" sz="4800" b="1" dirty="0">
                <a:solidFill>
                  <a:schemeClr val="tx1"/>
                </a:solidFill>
              </a:rPr>
              <a:t>Some Things That Faith </a:t>
            </a:r>
            <a:br>
              <a:rPr lang="en-US" sz="4800" b="1" dirty="0">
                <a:solidFill>
                  <a:schemeClr val="tx1"/>
                </a:solidFill>
              </a:rPr>
            </a:br>
            <a:r>
              <a:rPr lang="en-US" sz="4800" b="1" dirty="0">
                <a:solidFill>
                  <a:schemeClr val="tx1"/>
                </a:solidFill>
              </a:rPr>
              <a:t>May Be Lacking …</a:t>
            </a: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337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337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5" dur="500"/>
                                        <p:tgtEl>
                                          <p:spTgt spid="337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8" dur="500"/>
                                        <p:tgtEl>
                                          <p:spTgt spid="337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795" grpId="0" uiExpand="1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5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228600" y="1600201"/>
            <a:ext cx="8763000" cy="3498907"/>
          </a:xfrm>
        </p:spPr>
        <p:txBody>
          <a:bodyPr>
            <a:spAutoFit/>
          </a:bodyPr>
          <a:lstStyle/>
          <a:p>
            <a:pPr>
              <a:lnSpc>
                <a:spcPct val="90000"/>
              </a:lnSpc>
              <a:buClr>
                <a:schemeClr val="tx1"/>
              </a:buClr>
            </a:pPr>
            <a:r>
              <a:rPr lang="en-US" sz="4000" b="1" u="sng" dirty="0"/>
              <a:t>Steadfastness</a:t>
            </a:r>
            <a:r>
              <a:rPr lang="en-US" sz="4000" b="1" dirty="0"/>
              <a:t>.</a:t>
            </a:r>
          </a:p>
          <a:p>
            <a:pPr>
              <a:lnSpc>
                <a:spcPct val="90000"/>
              </a:lnSpc>
              <a:buNone/>
            </a:pPr>
            <a:endParaRPr lang="en-US" sz="3600" b="1" u="sng" dirty="0"/>
          </a:p>
          <a:p>
            <a:pPr lvl="1">
              <a:lnSpc>
                <a:spcPct val="90000"/>
              </a:lnSpc>
              <a:buClr>
                <a:schemeClr val="tx1"/>
              </a:buClr>
            </a:pPr>
            <a:r>
              <a:rPr lang="en-US" sz="4000" dirty="0"/>
              <a:t>Discouraged by unfaithful brethren.</a:t>
            </a:r>
            <a:br>
              <a:rPr lang="en-US" sz="4000" dirty="0"/>
            </a:br>
            <a:r>
              <a:rPr lang="en-US" sz="4000" dirty="0">
                <a:solidFill>
                  <a:srgbClr val="FF0000"/>
                </a:solidFill>
              </a:rPr>
              <a:t>2 Thessalonians 3:6, 11-13; Galatians 6:9; Revelation 2:3</a:t>
            </a:r>
          </a:p>
          <a:p>
            <a:pPr lvl="2">
              <a:lnSpc>
                <a:spcPct val="90000"/>
              </a:lnSpc>
              <a:buClr>
                <a:schemeClr val="tx1"/>
              </a:buClr>
            </a:pPr>
            <a:r>
              <a:rPr lang="en-US" sz="3600" dirty="0"/>
              <a:t>Be not weary in well doing.</a:t>
            </a:r>
            <a:endParaRPr lang="en-US" sz="3600" dirty="0">
              <a:solidFill>
                <a:srgbClr val="FFFF00"/>
              </a:solidFill>
            </a:endParaRPr>
          </a:p>
        </p:txBody>
      </p:sp>
      <p:sp>
        <p:nvSpPr>
          <p:cNvPr id="33796" name="Text Box 4"/>
          <p:cNvSpPr txBox="1">
            <a:spLocks noChangeArrowheads="1"/>
          </p:cNvSpPr>
          <p:nvPr/>
        </p:nvSpPr>
        <p:spPr bwMode="auto">
          <a:xfrm>
            <a:off x="3032125" y="6132513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6" name="Text Box 5"/>
          <p:cNvSpPr txBox="1">
            <a:spLocks noChangeArrowheads="1"/>
          </p:cNvSpPr>
          <p:nvPr/>
        </p:nvSpPr>
        <p:spPr bwMode="auto">
          <a:xfrm>
            <a:off x="114692" y="5410200"/>
            <a:ext cx="891540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3600" b="1" dirty="0">
                <a:solidFill>
                  <a:srgbClr val="FF0000"/>
                </a:solidFill>
              </a:rPr>
              <a:t>Is your faith lacking steadfastness?</a:t>
            </a:r>
            <a:br>
              <a:rPr lang="en-US" sz="3600" b="1" dirty="0">
                <a:solidFill>
                  <a:srgbClr val="FF0000"/>
                </a:solidFill>
              </a:rPr>
            </a:br>
            <a:r>
              <a:rPr lang="en-US" sz="3600" b="1" dirty="0">
                <a:solidFill>
                  <a:srgbClr val="FF0000"/>
                </a:solidFill>
              </a:rPr>
              <a:t>cf. 1 Corinthians 15:58</a:t>
            </a:r>
            <a:endParaRPr lang="en-US" sz="3200" b="1" dirty="0">
              <a:solidFill>
                <a:srgbClr val="FF0000"/>
              </a:solidFill>
            </a:endParaRPr>
          </a:p>
        </p:txBody>
      </p:sp>
      <p:sp>
        <p:nvSpPr>
          <p:cNvPr id="8" name="Rectangle 2">
            <a:extLst>
              <a:ext uri="{FF2B5EF4-FFF2-40B4-BE49-F238E27FC236}">
                <a16:creationId xmlns:a16="http://schemas.microsoft.com/office/drawing/2014/main" id="{01B4C266-80B9-453F-80D8-9A2EC2EFBB25}"/>
              </a:ext>
            </a:extLst>
          </p:cNvPr>
          <p:cNvSpPr>
            <a:spLocks noGrp="1" noRot="1" noChangeArrowheads="1"/>
          </p:cNvSpPr>
          <p:nvPr>
            <p:ph type="title"/>
          </p:nvPr>
        </p:nvSpPr>
        <p:spPr>
          <a:xfrm>
            <a:off x="685800" y="60573"/>
            <a:ext cx="7772400" cy="1615827"/>
          </a:xfrm>
          <a:noFill/>
        </p:spPr>
        <p:txBody>
          <a:bodyPr>
            <a:spAutoFit/>
          </a:bodyPr>
          <a:lstStyle/>
          <a:p>
            <a:r>
              <a:rPr lang="en-US" sz="4800" b="1" dirty="0">
                <a:solidFill>
                  <a:schemeClr val="tx1"/>
                </a:solidFill>
              </a:rPr>
              <a:t>Some Things That Faith </a:t>
            </a:r>
            <a:br>
              <a:rPr lang="en-US" sz="4800" b="1" dirty="0">
                <a:solidFill>
                  <a:schemeClr val="tx1"/>
                </a:solidFill>
              </a:rPr>
            </a:br>
            <a:r>
              <a:rPr lang="en-US" sz="4800" b="1" dirty="0">
                <a:solidFill>
                  <a:schemeClr val="tx1"/>
                </a:solidFill>
              </a:rPr>
              <a:t>May Be Lacking …</a:t>
            </a: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337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0" dur="500"/>
                                        <p:tgtEl>
                                          <p:spTgt spid="337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795" grpId="0" uiExpand="1" build="p"/>
      <p:bldP spid="6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40475"/>
            <a:ext cx="7772400" cy="877163"/>
          </a:xfrm>
          <a:noFill/>
        </p:spPr>
        <p:txBody>
          <a:bodyPr>
            <a:spAutoFit/>
          </a:bodyPr>
          <a:lstStyle/>
          <a:p>
            <a:r>
              <a:rPr lang="en-US" sz="4800" b="1" dirty="0">
                <a:solidFill>
                  <a:schemeClr val="tx1"/>
                </a:solidFill>
              </a:rPr>
              <a:t>Background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447800"/>
            <a:ext cx="8229600" cy="4257576"/>
          </a:xfrm>
        </p:spPr>
        <p:txBody>
          <a:bodyPr>
            <a:spAutoFit/>
          </a:bodyPr>
          <a:lstStyle/>
          <a:p>
            <a:pPr>
              <a:buClr>
                <a:schemeClr val="tx1"/>
              </a:buClr>
            </a:pPr>
            <a:r>
              <a:rPr lang="en-US" sz="4400" dirty="0"/>
              <a:t>Paul travels to </a:t>
            </a:r>
            <a:r>
              <a:rPr lang="en-US" sz="3600" u="sng" dirty="0"/>
              <a:t>THESSALONICA</a:t>
            </a:r>
            <a:r>
              <a:rPr lang="en-US" sz="4400" dirty="0"/>
              <a:t>. </a:t>
            </a:r>
            <a:br>
              <a:rPr lang="en-US" sz="4400" dirty="0"/>
            </a:br>
            <a:r>
              <a:rPr lang="en-US" sz="4400" dirty="0">
                <a:solidFill>
                  <a:srgbClr val="FF0000"/>
                </a:solidFill>
              </a:rPr>
              <a:t>Acts 17:1-15</a:t>
            </a:r>
          </a:p>
          <a:p>
            <a:pPr lvl="1">
              <a:buClr>
                <a:schemeClr val="tx1"/>
              </a:buClr>
            </a:pPr>
            <a:r>
              <a:rPr lang="en-US" sz="4400" dirty="0"/>
              <a:t>Some believe him. (Greeks and chief women). </a:t>
            </a:r>
            <a:r>
              <a:rPr lang="en-US" sz="4400" dirty="0">
                <a:solidFill>
                  <a:srgbClr val="FF0000"/>
                </a:solidFill>
              </a:rPr>
              <a:t>Acts 17:4</a:t>
            </a:r>
          </a:p>
          <a:p>
            <a:pPr lvl="1">
              <a:buClr>
                <a:schemeClr val="tx1"/>
              </a:buClr>
            </a:pPr>
            <a:r>
              <a:rPr lang="en-US" sz="4400" dirty="0"/>
              <a:t>Adverse reaction to Paul’s preaching. </a:t>
            </a:r>
            <a:br>
              <a:rPr lang="en-US" sz="4400" dirty="0"/>
            </a:br>
            <a:r>
              <a:rPr lang="en-US" sz="4400" dirty="0">
                <a:solidFill>
                  <a:srgbClr val="FF0000"/>
                </a:solidFill>
              </a:rPr>
              <a:t>Acts 17:5-9</a:t>
            </a:r>
          </a:p>
        </p:txBody>
      </p:sp>
    </p:spTree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28600" y="1706463"/>
            <a:ext cx="8686800" cy="4770537"/>
          </a:xfrm>
        </p:spPr>
        <p:txBody>
          <a:bodyPr wrap="square">
            <a:spAutoFit/>
          </a:bodyPr>
          <a:lstStyle/>
          <a:p>
            <a:pPr>
              <a:spcBef>
                <a:spcPts val="0"/>
              </a:spcBef>
              <a:buClr>
                <a:schemeClr val="tx1"/>
              </a:buClr>
            </a:pPr>
            <a:r>
              <a:rPr lang="en-US" sz="4400" dirty="0"/>
              <a:t>Accusation:</a:t>
            </a:r>
          </a:p>
          <a:p>
            <a:pPr lvl="1">
              <a:spcBef>
                <a:spcPts val="0"/>
              </a:spcBef>
              <a:buClr>
                <a:schemeClr val="tx1"/>
              </a:buClr>
            </a:pPr>
            <a:r>
              <a:rPr lang="en-US" sz="4000" dirty="0"/>
              <a:t>Preaching against Caesar, declaring another king. </a:t>
            </a:r>
            <a:r>
              <a:rPr lang="en-US" sz="4000" dirty="0">
                <a:solidFill>
                  <a:srgbClr val="FF0000"/>
                </a:solidFill>
              </a:rPr>
              <a:t>Acts 17:7</a:t>
            </a:r>
          </a:p>
          <a:p>
            <a:pPr>
              <a:spcBef>
                <a:spcPts val="0"/>
              </a:spcBef>
              <a:buNone/>
            </a:pPr>
            <a:r>
              <a:rPr lang="en-US" sz="3600" dirty="0">
                <a:solidFill>
                  <a:srgbClr val="FF0000"/>
                </a:solidFill>
              </a:rPr>
              <a:t>1 Thessalonians 2:11-12</a:t>
            </a:r>
            <a:r>
              <a:rPr lang="en-US" sz="3600" dirty="0"/>
              <a:t>, </a:t>
            </a:r>
            <a:r>
              <a:rPr lang="en-US" sz="3600" i="1" dirty="0"/>
              <a:t>“Ye know how we (dealt with) each one of you, as a father with his own children, exhorting you, and encouraging (you), and testifying, to the end that ye should walk worthily of God, who calleth </a:t>
            </a:r>
            <a:r>
              <a:rPr lang="en-US" sz="3600" i="1" u="sng" dirty="0"/>
              <a:t>you into his own kingdom</a:t>
            </a:r>
            <a:r>
              <a:rPr lang="en-US" sz="3600" i="1" dirty="0"/>
              <a:t> and glory.”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FBBBB6CE-3B90-4543-ABF6-A6E600089C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540475"/>
            <a:ext cx="7772400" cy="877163"/>
          </a:xfrm>
          <a:noFill/>
        </p:spPr>
        <p:txBody>
          <a:bodyPr>
            <a:spAutoFit/>
          </a:bodyPr>
          <a:lstStyle/>
          <a:p>
            <a:r>
              <a:rPr lang="en-US" sz="4800" b="1" dirty="0">
                <a:solidFill>
                  <a:schemeClr val="tx1"/>
                </a:solidFill>
              </a:rPr>
              <a:t>Background</a:t>
            </a:r>
          </a:p>
        </p:txBody>
      </p:sp>
    </p:spTree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28600" y="1162050"/>
            <a:ext cx="8763000" cy="5632311"/>
          </a:xfrm>
        </p:spPr>
        <p:txBody>
          <a:bodyPr>
            <a:spAutoFit/>
          </a:bodyPr>
          <a:lstStyle/>
          <a:p>
            <a:pPr>
              <a:buClr>
                <a:schemeClr val="tx1"/>
              </a:buClr>
            </a:pPr>
            <a:r>
              <a:rPr lang="en-US" sz="3600" dirty="0"/>
              <a:t>Paul and Silas flee to </a:t>
            </a:r>
            <a:r>
              <a:rPr lang="en-US" sz="3200" u="sng" dirty="0"/>
              <a:t>BEROEA</a:t>
            </a:r>
            <a:r>
              <a:rPr lang="en-US" sz="3600" dirty="0"/>
              <a:t>. </a:t>
            </a:r>
            <a:r>
              <a:rPr lang="en-US" sz="3600" dirty="0">
                <a:solidFill>
                  <a:srgbClr val="FF0000"/>
                </a:solidFill>
              </a:rPr>
              <a:t>Acts 17:10</a:t>
            </a:r>
          </a:p>
          <a:p>
            <a:pPr lvl="1">
              <a:buClr>
                <a:schemeClr val="tx1"/>
              </a:buClr>
            </a:pPr>
            <a:r>
              <a:rPr lang="en-US" sz="3200" dirty="0"/>
              <a:t>Silas and Timothy left behind in Beroea. </a:t>
            </a:r>
            <a:r>
              <a:rPr lang="en-US" sz="3200" dirty="0">
                <a:solidFill>
                  <a:srgbClr val="FF0000"/>
                </a:solidFill>
              </a:rPr>
              <a:t>Acts 17:14</a:t>
            </a:r>
          </a:p>
          <a:p>
            <a:pPr>
              <a:buClr>
                <a:schemeClr val="tx1"/>
              </a:buClr>
            </a:pPr>
            <a:r>
              <a:rPr lang="en-US" sz="3600" dirty="0"/>
              <a:t>Soon leaves Beroea because of the Jews from Thessalonians </a:t>
            </a:r>
            <a:r>
              <a:rPr lang="en-US" sz="3600" dirty="0">
                <a:solidFill>
                  <a:srgbClr val="FF0000"/>
                </a:solidFill>
              </a:rPr>
              <a:t>Acts 17:10-14;</a:t>
            </a:r>
            <a:br>
              <a:rPr lang="en-US" sz="3600" dirty="0">
                <a:solidFill>
                  <a:srgbClr val="FF0000"/>
                </a:solidFill>
              </a:rPr>
            </a:br>
            <a:r>
              <a:rPr lang="en-US" sz="3600" dirty="0">
                <a:solidFill>
                  <a:srgbClr val="FF0000"/>
                </a:solidFill>
              </a:rPr>
              <a:t>cf. 1 Thessalonians 2:14-15</a:t>
            </a:r>
          </a:p>
          <a:p>
            <a:pPr>
              <a:buClr>
                <a:schemeClr val="tx1"/>
              </a:buClr>
            </a:pPr>
            <a:r>
              <a:rPr lang="en-US" sz="3600" dirty="0"/>
              <a:t>Paul goes to </a:t>
            </a:r>
            <a:r>
              <a:rPr lang="en-US" sz="3200" u="sng" dirty="0"/>
              <a:t>ATHENS</a:t>
            </a:r>
            <a:r>
              <a:rPr lang="en-US" sz="3600" dirty="0"/>
              <a:t>. </a:t>
            </a:r>
            <a:r>
              <a:rPr lang="en-US" sz="3600" dirty="0">
                <a:solidFill>
                  <a:srgbClr val="FF0000"/>
                </a:solidFill>
              </a:rPr>
              <a:t>Acts 17:15</a:t>
            </a:r>
          </a:p>
          <a:p>
            <a:pPr lvl="1">
              <a:buClr>
                <a:schemeClr val="tx1"/>
              </a:buClr>
            </a:pPr>
            <a:r>
              <a:rPr lang="en-US" sz="3200" dirty="0"/>
              <a:t>Timothy joins Paul in Athens and is sent back to Thessalonica </a:t>
            </a:r>
            <a:r>
              <a:rPr lang="en-US" sz="3200" dirty="0">
                <a:solidFill>
                  <a:srgbClr val="FF0000"/>
                </a:solidFill>
              </a:rPr>
              <a:t>1 Thessalonians 3:1, 5</a:t>
            </a:r>
          </a:p>
          <a:p>
            <a:pPr lvl="1">
              <a:buClr>
                <a:schemeClr val="tx1"/>
              </a:buClr>
            </a:pPr>
            <a:r>
              <a:rPr lang="en-US" sz="3200" dirty="0"/>
              <a:t>Timothy to </a:t>
            </a:r>
            <a:r>
              <a:rPr lang="en-US" sz="3200" i="1" dirty="0"/>
              <a:t>“</a:t>
            </a:r>
            <a:r>
              <a:rPr lang="en-US" sz="3200" b="1" i="1" dirty="0"/>
              <a:t>establish you and comfort you concerning your faith</a:t>
            </a:r>
            <a:r>
              <a:rPr lang="en-US" sz="3200" i="1" dirty="0"/>
              <a:t>” </a:t>
            </a:r>
            <a:r>
              <a:rPr lang="en-US" sz="3200" dirty="0">
                <a:solidFill>
                  <a:srgbClr val="FF0000"/>
                </a:solidFill>
              </a:rPr>
              <a:t>1 Thessalonians 3:2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5206356E-26C9-4678-8DBA-11392DAAC8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152400"/>
            <a:ext cx="7772400" cy="877163"/>
          </a:xfrm>
          <a:noFill/>
        </p:spPr>
        <p:txBody>
          <a:bodyPr>
            <a:spAutoFit/>
          </a:bodyPr>
          <a:lstStyle/>
          <a:p>
            <a:r>
              <a:rPr lang="en-US" sz="4800" b="1" dirty="0">
                <a:solidFill>
                  <a:schemeClr val="tx1"/>
                </a:solidFill>
              </a:rPr>
              <a:t>Background</a:t>
            </a: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4800" y="1600200"/>
            <a:ext cx="8686800" cy="4991110"/>
          </a:xfrm>
        </p:spPr>
        <p:txBody>
          <a:bodyPr>
            <a:spAutoFit/>
          </a:bodyPr>
          <a:lstStyle/>
          <a:p>
            <a:pPr>
              <a:buClr>
                <a:schemeClr val="tx1"/>
              </a:buClr>
            </a:pPr>
            <a:r>
              <a:rPr lang="en-US" sz="4000" dirty="0"/>
              <a:t>Paul travels to </a:t>
            </a:r>
            <a:r>
              <a:rPr lang="en-US" sz="3200" u="sng" dirty="0"/>
              <a:t>CORINTH</a:t>
            </a:r>
            <a:r>
              <a:rPr lang="en-US" sz="4000" dirty="0"/>
              <a:t>. </a:t>
            </a:r>
            <a:r>
              <a:rPr lang="en-US" sz="4000" dirty="0">
                <a:solidFill>
                  <a:srgbClr val="FF0000"/>
                </a:solidFill>
              </a:rPr>
              <a:t>Acts 18:1</a:t>
            </a:r>
          </a:p>
          <a:p>
            <a:pPr>
              <a:buClr>
                <a:schemeClr val="tx1"/>
              </a:buClr>
            </a:pPr>
            <a:r>
              <a:rPr lang="en-US" sz="4000" dirty="0"/>
              <a:t>Timothy joins Paul – </a:t>
            </a:r>
            <a:r>
              <a:rPr lang="en-US" sz="4400" u="sng" dirty="0"/>
              <a:t>reports GOOD news</a:t>
            </a:r>
            <a:endParaRPr lang="en-US" sz="4000" u="sng" dirty="0"/>
          </a:p>
          <a:p>
            <a:pPr marL="319088" lvl="1" indent="0">
              <a:buNone/>
            </a:pPr>
            <a:endParaRPr lang="en-US" sz="3600" dirty="0"/>
          </a:p>
          <a:p>
            <a:pPr lvl="1">
              <a:buClr>
                <a:schemeClr val="tx1"/>
              </a:buClr>
            </a:pPr>
            <a:r>
              <a:rPr lang="en-US" sz="3600" dirty="0"/>
              <a:t>Good news of faith and love.</a:t>
            </a:r>
            <a:br>
              <a:rPr lang="en-US" sz="3600" dirty="0"/>
            </a:br>
            <a:r>
              <a:rPr lang="en-US" sz="3600" dirty="0">
                <a:solidFill>
                  <a:srgbClr val="FF0000"/>
                </a:solidFill>
              </a:rPr>
              <a:t>1 Thessalonians 3:6-10, </a:t>
            </a:r>
            <a:r>
              <a:rPr lang="en-US" sz="3600" i="1" dirty="0">
                <a:solidFill>
                  <a:srgbClr val="FF0000"/>
                </a:solidFill>
              </a:rPr>
              <a:t>“Joy”</a:t>
            </a:r>
          </a:p>
          <a:p>
            <a:pPr lvl="1">
              <a:buNone/>
            </a:pPr>
            <a:endParaRPr lang="en-US" sz="3600" i="1" dirty="0">
              <a:solidFill>
                <a:srgbClr val="FF0000"/>
              </a:solidFill>
            </a:endParaRPr>
          </a:p>
          <a:p>
            <a:pPr lvl="1">
              <a:buNone/>
            </a:pPr>
            <a:r>
              <a:rPr lang="en-US" sz="3600" dirty="0">
                <a:solidFill>
                  <a:srgbClr val="FF0000"/>
                </a:solidFill>
              </a:rPr>
              <a:t>cf. Proverbs 25:25, </a:t>
            </a:r>
            <a:r>
              <a:rPr lang="en-US" sz="3600" i="1" dirty="0">
                <a:solidFill>
                  <a:srgbClr val="FF0000"/>
                </a:solidFill>
              </a:rPr>
              <a:t>“As cold waters to a thirsty soul, so is good news from a far country.”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26458DCC-A85E-4308-9DA7-057AEB5DB6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540475"/>
            <a:ext cx="7772400" cy="877163"/>
          </a:xfrm>
          <a:noFill/>
        </p:spPr>
        <p:txBody>
          <a:bodyPr>
            <a:spAutoFit/>
          </a:bodyPr>
          <a:lstStyle/>
          <a:p>
            <a:r>
              <a:rPr lang="en-US" sz="4800" b="1" dirty="0">
                <a:solidFill>
                  <a:schemeClr val="tx1"/>
                </a:solidFill>
              </a:rPr>
              <a:t>Background</a:t>
            </a:r>
          </a:p>
        </p:txBody>
      </p:sp>
    </p:spTree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52400" y="1442621"/>
            <a:ext cx="8839200" cy="5262979"/>
          </a:xfrm>
        </p:spPr>
        <p:txBody>
          <a:bodyPr wrap="square">
            <a:spAutoFit/>
          </a:bodyPr>
          <a:lstStyle/>
          <a:p>
            <a:pPr>
              <a:spcBef>
                <a:spcPts val="0"/>
              </a:spcBef>
              <a:buClr>
                <a:schemeClr val="tx1"/>
              </a:buClr>
            </a:pPr>
            <a:r>
              <a:rPr lang="en-US" sz="4000" dirty="0"/>
              <a:t>Timothy joins Paul – </a:t>
            </a:r>
            <a:r>
              <a:rPr lang="en-US" sz="4400" u="sng" dirty="0"/>
              <a:t>reports BAD news</a:t>
            </a:r>
            <a:r>
              <a:rPr lang="en-US" sz="4000" dirty="0"/>
              <a:t>.</a:t>
            </a:r>
          </a:p>
          <a:p>
            <a:pPr>
              <a:spcBef>
                <a:spcPts val="0"/>
              </a:spcBef>
              <a:buNone/>
            </a:pPr>
            <a:endParaRPr lang="en-US" sz="4000" dirty="0"/>
          </a:p>
          <a:p>
            <a:pPr>
              <a:spcBef>
                <a:spcPts val="0"/>
              </a:spcBef>
              <a:buNone/>
            </a:pPr>
            <a:r>
              <a:rPr lang="en-US" sz="3600" b="1" dirty="0"/>
              <a:t>Continued problems:</a:t>
            </a:r>
          </a:p>
          <a:p>
            <a:pPr lvl="1">
              <a:spcBef>
                <a:spcPts val="0"/>
              </a:spcBef>
              <a:buClr>
                <a:schemeClr val="tx1"/>
              </a:buClr>
            </a:pPr>
            <a:r>
              <a:rPr lang="en-US" sz="3600" dirty="0"/>
              <a:t>Immoral practices. </a:t>
            </a:r>
            <a:r>
              <a:rPr lang="en-US" sz="3600" dirty="0">
                <a:solidFill>
                  <a:srgbClr val="FF0000"/>
                </a:solidFill>
              </a:rPr>
              <a:t>1 Thessalonians 4:3ff</a:t>
            </a:r>
          </a:p>
          <a:p>
            <a:pPr lvl="1">
              <a:spcBef>
                <a:spcPts val="0"/>
              </a:spcBef>
              <a:buClr>
                <a:schemeClr val="tx1"/>
              </a:buClr>
            </a:pPr>
            <a:r>
              <a:rPr lang="en-US" sz="3600" dirty="0"/>
              <a:t>Idleness. </a:t>
            </a:r>
            <a:r>
              <a:rPr lang="en-US" sz="3600" dirty="0">
                <a:solidFill>
                  <a:srgbClr val="FF0000"/>
                </a:solidFill>
              </a:rPr>
              <a:t>1 Thessalonians 4:11-12;</a:t>
            </a:r>
            <a:br>
              <a:rPr lang="en-US" sz="3600" dirty="0">
                <a:solidFill>
                  <a:srgbClr val="FF0000"/>
                </a:solidFill>
              </a:rPr>
            </a:br>
            <a:r>
              <a:rPr lang="en-US" sz="3600" b="1" dirty="0">
                <a:solidFill>
                  <a:srgbClr val="FF0000"/>
                </a:solidFill>
              </a:rPr>
              <a:t>cf. 2 Thessalonians 3:10-11</a:t>
            </a:r>
            <a:r>
              <a:rPr lang="en-US" sz="3600" dirty="0">
                <a:solidFill>
                  <a:srgbClr val="FF0000"/>
                </a:solidFill>
              </a:rPr>
              <a:t>, </a:t>
            </a:r>
            <a:r>
              <a:rPr lang="en-US" sz="3600" i="1" dirty="0">
                <a:solidFill>
                  <a:srgbClr val="FF0000"/>
                </a:solidFill>
              </a:rPr>
              <a:t>“</a:t>
            </a:r>
            <a:r>
              <a:rPr lang="en-US" sz="3600" b="1" i="1" dirty="0">
                <a:solidFill>
                  <a:srgbClr val="FF0000"/>
                </a:solidFill>
              </a:rPr>
              <a:t>If any will not work, neither let him eat</a:t>
            </a:r>
            <a:r>
              <a:rPr lang="en-US" sz="3600" dirty="0">
                <a:solidFill>
                  <a:srgbClr val="FF0000"/>
                </a:solidFill>
              </a:rPr>
              <a:t>”</a:t>
            </a:r>
          </a:p>
          <a:p>
            <a:pPr lvl="1">
              <a:spcBef>
                <a:spcPts val="0"/>
              </a:spcBef>
              <a:buClr>
                <a:schemeClr val="tx1"/>
              </a:buClr>
            </a:pPr>
            <a:r>
              <a:rPr lang="en-US" sz="3600" dirty="0"/>
              <a:t>Error about the second coming.</a:t>
            </a:r>
            <a:br>
              <a:rPr lang="en-US" sz="3600" dirty="0"/>
            </a:br>
            <a:r>
              <a:rPr lang="en-US" sz="3600" dirty="0">
                <a:solidFill>
                  <a:srgbClr val="FF0000"/>
                </a:solidFill>
              </a:rPr>
              <a:t>1 Thessalonians 4:13ff; cf. 2 Thessalonians 2:1ff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7509D854-5E48-4275-ADBF-3389ECA386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540475"/>
            <a:ext cx="7772400" cy="877163"/>
          </a:xfrm>
          <a:noFill/>
        </p:spPr>
        <p:txBody>
          <a:bodyPr>
            <a:spAutoFit/>
          </a:bodyPr>
          <a:lstStyle/>
          <a:p>
            <a:r>
              <a:rPr lang="en-US" sz="4800" b="1" dirty="0">
                <a:solidFill>
                  <a:schemeClr val="tx1"/>
                </a:solidFill>
              </a:rPr>
              <a:t>Background</a:t>
            </a:r>
          </a:p>
        </p:txBody>
      </p:sp>
    </p:spTree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28600" y="1447800"/>
            <a:ext cx="8686800" cy="5073184"/>
          </a:xfrm>
        </p:spPr>
        <p:txBody>
          <a:bodyPr wrap="square">
            <a:spAutoFit/>
          </a:bodyPr>
          <a:lstStyle/>
          <a:p>
            <a:pPr>
              <a:buClr>
                <a:schemeClr val="tx1"/>
              </a:buClr>
            </a:pPr>
            <a:r>
              <a:rPr lang="en-US" sz="4800" dirty="0"/>
              <a:t>Paul’s desire to come to them.</a:t>
            </a:r>
            <a:br>
              <a:rPr lang="en-US" sz="4800" dirty="0"/>
            </a:br>
            <a:endParaRPr lang="en-US" sz="4800" dirty="0"/>
          </a:p>
          <a:p>
            <a:pPr lvl="1">
              <a:buClr>
                <a:schemeClr val="tx1"/>
              </a:buClr>
            </a:pPr>
            <a:r>
              <a:rPr lang="en-US" sz="4400" i="1" dirty="0">
                <a:solidFill>
                  <a:srgbClr val="FF0000"/>
                </a:solidFill>
              </a:rPr>
              <a:t>“</a:t>
            </a:r>
            <a:r>
              <a:rPr lang="en-US" sz="4400" b="1" i="1" dirty="0">
                <a:solidFill>
                  <a:srgbClr val="FF0000"/>
                </a:solidFill>
              </a:rPr>
              <a:t>See your face</a:t>
            </a:r>
            <a:r>
              <a:rPr lang="en-US" sz="4400" i="1" dirty="0">
                <a:solidFill>
                  <a:srgbClr val="FF0000"/>
                </a:solidFill>
              </a:rPr>
              <a:t>.”</a:t>
            </a:r>
            <a:br>
              <a:rPr lang="en-US" sz="4400" b="1" dirty="0">
                <a:solidFill>
                  <a:srgbClr val="FF0000"/>
                </a:solidFill>
              </a:rPr>
            </a:br>
            <a:r>
              <a:rPr lang="en-US" sz="4400" b="1" dirty="0">
                <a:solidFill>
                  <a:srgbClr val="FF0000"/>
                </a:solidFill>
              </a:rPr>
              <a:t>1 Thessalonians 3:6, 10</a:t>
            </a:r>
          </a:p>
          <a:p>
            <a:pPr lvl="1">
              <a:buNone/>
            </a:pPr>
            <a:endParaRPr lang="en-US" sz="3200" dirty="0"/>
          </a:p>
          <a:p>
            <a:pPr>
              <a:buClr>
                <a:schemeClr val="tx1"/>
              </a:buClr>
              <a:buFont typeface="Wingdings" pitchFamily="2" charset="2"/>
              <a:buChar char="Ø"/>
            </a:pPr>
            <a:r>
              <a:rPr lang="en-US" sz="4800" i="1" dirty="0">
                <a:solidFill>
                  <a:srgbClr val="FF0000"/>
                </a:solidFill>
              </a:rPr>
              <a:t>“</a:t>
            </a:r>
            <a:r>
              <a:rPr lang="en-US" sz="4800" b="1" i="1" dirty="0">
                <a:solidFill>
                  <a:srgbClr val="FF0000"/>
                </a:solidFill>
              </a:rPr>
              <a:t>Perfect that which is lacking in your faith</a:t>
            </a:r>
            <a:r>
              <a:rPr lang="en-US" sz="4800" i="1" dirty="0">
                <a:solidFill>
                  <a:srgbClr val="FF0000"/>
                </a:solidFill>
              </a:rPr>
              <a:t>.”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BE2535BE-C90E-4FA1-A26D-8E12E81C7E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540475"/>
            <a:ext cx="7772400" cy="877163"/>
          </a:xfrm>
          <a:noFill/>
        </p:spPr>
        <p:txBody>
          <a:bodyPr>
            <a:spAutoFit/>
          </a:bodyPr>
          <a:lstStyle/>
          <a:p>
            <a:r>
              <a:rPr lang="en-US" sz="4800" b="1" dirty="0">
                <a:solidFill>
                  <a:schemeClr val="tx1"/>
                </a:solidFill>
              </a:rPr>
              <a:t>Background</a:t>
            </a:r>
          </a:p>
        </p:txBody>
      </p:sp>
    </p:spTree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540475"/>
            <a:ext cx="7772400" cy="877163"/>
          </a:xfrm>
          <a:noFill/>
        </p:spPr>
        <p:txBody>
          <a:bodyPr>
            <a:spAutoFit/>
          </a:bodyPr>
          <a:lstStyle/>
          <a:p>
            <a:r>
              <a:rPr lang="en-US" sz="4800" i="1" dirty="0">
                <a:solidFill>
                  <a:schemeClr val="tx1"/>
                </a:solidFill>
              </a:rPr>
              <a:t>“</a:t>
            </a:r>
            <a:r>
              <a:rPr lang="en-US" sz="4800" b="1" i="1" dirty="0">
                <a:solidFill>
                  <a:schemeClr val="tx1"/>
                </a:solidFill>
              </a:rPr>
              <a:t>Perfect What Is Lacking</a:t>
            </a:r>
            <a:r>
              <a:rPr lang="en-US" sz="4800" i="1" dirty="0">
                <a:solidFill>
                  <a:schemeClr val="tx1"/>
                </a:solidFill>
              </a:rPr>
              <a:t>”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228600" y="1600200"/>
            <a:ext cx="8686800" cy="3939540"/>
          </a:xfrm>
        </p:spPr>
        <p:txBody>
          <a:bodyPr>
            <a:spAutoFit/>
          </a:bodyPr>
          <a:lstStyle/>
          <a:p>
            <a:pPr>
              <a:buClr>
                <a:schemeClr val="tx1"/>
              </a:buClr>
            </a:pPr>
            <a:r>
              <a:rPr lang="en-US" sz="4000" i="1" dirty="0"/>
              <a:t>“</a:t>
            </a:r>
            <a:r>
              <a:rPr lang="en-US" sz="4000" b="1" i="1" dirty="0"/>
              <a:t>Perfect</a:t>
            </a:r>
            <a:r>
              <a:rPr lang="en-US" sz="4000" i="1" dirty="0"/>
              <a:t>” – </a:t>
            </a:r>
            <a:r>
              <a:rPr lang="en-US" sz="4000" i="1" dirty="0" err="1"/>
              <a:t>katartizo</a:t>
            </a:r>
            <a:r>
              <a:rPr lang="en-US" sz="4000" i="1" dirty="0"/>
              <a:t> </a:t>
            </a:r>
            <a:r>
              <a:rPr lang="en-US" sz="4000" dirty="0"/>
              <a:t>- “to complete thoroughly, i.e. repair (literally or figuratively) or adjust” </a:t>
            </a:r>
            <a:r>
              <a:rPr lang="en-US" sz="3200" dirty="0"/>
              <a:t>(Strong)</a:t>
            </a:r>
            <a:endParaRPr lang="en-US" sz="4000" dirty="0"/>
          </a:p>
          <a:p>
            <a:pPr marL="0" indent="0">
              <a:buNone/>
            </a:pPr>
            <a:endParaRPr lang="en-US" sz="4000" dirty="0"/>
          </a:p>
          <a:p>
            <a:pPr>
              <a:buClr>
                <a:schemeClr val="tx1"/>
              </a:buClr>
            </a:pPr>
            <a:r>
              <a:rPr lang="en-US" sz="4000" i="1" dirty="0"/>
              <a:t>“</a:t>
            </a:r>
            <a:r>
              <a:rPr lang="en-US" sz="4000" b="1" i="1" dirty="0"/>
              <a:t>Lacking</a:t>
            </a:r>
            <a:r>
              <a:rPr lang="en-US" sz="4000" i="1" dirty="0"/>
              <a:t>” </a:t>
            </a:r>
            <a:r>
              <a:rPr lang="en-US" sz="3200" i="1" dirty="0"/>
              <a:t>– </a:t>
            </a:r>
            <a:r>
              <a:rPr lang="en-US" sz="4000" i="1" dirty="0" err="1"/>
              <a:t>husterema</a:t>
            </a:r>
            <a:r>
              <a:rPr lang="en-US" sz="4000" i="1" dirty="0"/>
              <a:t> </a:t>
            </a:r>
            <a:r>
              <a:rPr lang="en-US" sz="4000" dirty="0"/>
              <a:t>– “deficit; specifically, poverty” </a:t>
            </a:r>
            <a:r>
              <a:rPr lang="en-US" sz="3200" dirty="0"/>
              <a:t>(Strong)</a:t>
            </a:r>
          </a:p>
        </p:txBody>
      </p:sp>
    </p:spTree>
  </p:cSld>
  <p:clrMapOvr>
    <a:masterClrMapping/>
  </p:clrMapOvr>
  <p:transition spd="slow"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685800" y="60573"/>
            <a:ext cx="7772400" cy="1615827"/>
          </a:xfrm>
          <a:noFill/>
        </p:spPr>
        <p:txBody>
          <a:bodyPr>
            <a:spAutoFit/>
          </a:bodyPr>
          <a:lstStyle/>
          <a:p>
            <a:r>
              <a:rPr lang="en-US" sz="4800" b="1" dirty="0">
                <a:solidFill>
                  <a:schemeClr val="tx1"/>
                </a:solidFill>
              </a:rPr>
              <a:t>Some Things That Faith </a:t>
            </a:r>
            <a:br>
              <a:rPr lang="en-US" sz="4800" b="1" dirty="0">
                <a:solidFill>
                  <a:schemeClr val="tx1"/>
                </a:solidFill>
              </a:rPr>
            </a:br>
            <a:r>
              <a:rPr lang="en-US" sz="4800" b="1" dirty="0">
                <a:solidFill>
                  <a:schemeClr val="tx1"/>
                </a:solidFill>
              </a:rPr>
              <a:t>May Be Lacking …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76200" y="1570038"/>
            <a:ext cx="8991600" cy="4770537"/>
          </a:xfrm>
        </p:spPr>
        <p:txBody>
          <a:bodyPr wrap="square">
            <a:spAutoFit/>
          </a:bodyPr>
          <a:lstStyle/>
          <a:p>
            <a:pPr>
              <a:spcBef>
                <a:spcPts val="0"/>
              </a:spcBef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sz="4000" b="1" u="sng" dirty="0"/>
              <a:t>A valid basis</a:t>
            </a:r>
            <a:r>
              <a:rPr lang="en-US" sz="4000" dirty="0"/>
              <a:t>.</a:t>
            </a:r>
            <a:r>
              <a:rPr lang="en-US" sz="2400" dirty="0"/>
              <a:t> </a:t>
            </a:r>
            <a:r>
              <a:rPr lang="en-US" sz="3200" dirty="0">
                <a:solidFill>
                  <a:srgbClr val="FF0000"/>
                </a:solidFill>
              </a:rPr>
              <a:t>Acts 17:2ff, 11</a:t>
            </a:r>
            <a:endParaRPr lang="en-US" sz="3200" dirty="0">
              <a:solidFill>
                <a:srgbClr val="FFFF00"/>
              </a:solidFill>
            </a:endParaRPr>
          </a:p>
          <a:p>
            <a:pPr lvl="1">
              <a:spcBef>
                <a:spcPts val="0"/>
              </a:spcBef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sz="3200" dirty="0"/>
              <a:t>Jesus is the Christ. </a:t>
            </a:r>
            <a:r>
              <a:rPr lang="en-US" sz="3200" dirty="0">
                <a:solidFill>
                  <a:srgbClr val="FF0000"/>
                </a:solidFill>
              </a:rPr>
              <a:t>cf. John 20:30-31</a:t>
            </a:r>
          </a:p>
          <a:p>
            <a:pPr lvl="1">
              <a:spcBef>
                <a:spcPts val="0"/>
              </a:spcBef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sz="3200" dirty="0"/>
              <a:t>Resurrection.</a:t>
            </a:r>
            <a:r>
              <a:rPr lang="en-US" sz="3200" dirty="0">
                <a:solidFill>
                  <a:srgbClr val="FFFF00"/>
                </a:solidFill>
              </a:rPr>
              <a:t> </a:t>
            </a:r>
            <a:r>
              <a:rPr lang="en-US" sz="3200" dirty="0">
                <a:solidFill>
                  <a:srgbClr val="FF0000"/>
                </a:solidFill>
              </a:rPr>
              <a:t>1 Corinthians. 15:12-17</a:t>
            </a:r>
          </a:p>
          <a:p>
            <a:pPr marL="0" indent="0">
              <a:spcBef>
                <a:spcPts val="0"/>
              </a:spcBef>
              <a:buNone/>
            </a:pPr>
            <a:endParaRPr lang="en-US" sz="2400" dirty="0"/>
          </a:p>
          <a:p>
            <a:pPr>
              <a:spcBef>
                <a:spcPts val="0"/>
              </a:spcBef>
              <a:buClr>
                <a:schemeClr val="tx1"/>
              </a:buClr>
            </a:pPr>
            <a:r>
              <a:rPr lang="en-US" sz="3200" dirty="0"/>
              <a:t>Many things taught with no valid basis …</a:t>
            </a:r>
          </a:p>
          <a:p>
            <a:pPr lvl="1">
              <a:spcBef>
                <a:spcPts val="0"/>
              </a:spcBef>
              <a:buClr>
                <a:schemeClr val="tx1"/>
              </a:buClr>
            </a:pPr>
            <a:r>
              <a:rPr lang="en-US" sz="2800" dirty="0"/>
              <a:t>Christ the author of denominationalism.</a:t>
            </a:r>
            <a:br>
              <a:rPr lang="en-US" sz="2800" dirty="0"/>
            </a:br>
            <a:r>
              <a:rPr lang="en-US" sz="2800" dirty="0">
                <a:solidFill>
                  <a:srgbClr val="FF0000"/>
                </a:solidFill>
              </a:rPr>
              <a:t>cf. Matthew 16:18; 1 Corinthians 14:33; Ephesians 1:22-23; 4:4</a:t>
            </a:r>
          </a:p>
          <a:p>
            <a:pPr lvl="1">
              <a:spcBef>
                <a:spcPts val="0"/>
              </a:spcBef>
              <a:buClr>
                <a:schemeClr val="tx1"/>
              </a:buClr>
            </a:pPr>
            <a:r>
              <a:rPr lang="en-US" sz="2800" dirty="0"/>
              <a:t>Salvation by faith only. </a:t>
            </a:r>
            <a:r>
              <a:rPr lang="en-US" sz="2800" dirty="0">
                <a:solidFill>
                  <a:srgbClr val="FF0000"/>
                </a:solidFill>
              </a:rPr>
              <a:t>cf. James 2:24</a:t>
            </a:r>
          </a:p>
          <a:p>
            <a:pPr lvl="1">
              <a:spcBef>
                <a:spcPts val="0"/>
              </a:spcBef>
              <a:buClr>
                <a:schemeClr val="tx1"/>
              </a:buClr>
            </a:pPr>
            <a:r>
              <a:rPr lang="en-US" sz="2800" dirty="0"/>
              <a:t>Sprinkling for baptism. </a:t>
            </a:r>
            <a:r>
              <a:rPr lang="en-US" sz="2800" dirty="0">
                <a:solidFill>
                  <a:srgbClr val="FF0000"/>
                </a:solidFill>
              </a:rPr>
              <a:t>cf. Romans 6:3-4</a:t>
            </a:r>
          </a:p>
          <a:p>
            <a:pPr>
              <a:spcBef>
                <a:spcPts val="0"/>
              </a:spcBef>
              <a:buClr>
                <a:schemeClr val="tx1"/>
              </a:buClr>
            </a:pPr>
            <a:r>
              <a:rPr lang="en-US" sz="3200" dirty="0"/>
              <a:t>God’s word is the only valid basis for faith. </a:t>
            </a:r>
            <a:r>
              <a:rPr lang="en-US" sz="3200" dirty="0">
                <a:solidFill>
                  <a:srgbClr val="FF0000"/>
                </a:solidFill>
              </a:rPr>
              <a:t>Romans 10:17</a:t>
            </a: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215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0" dur="500"/>
                                        <p:tgtEl>
                                          <p:spTgt spid="215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3" dur="500"/>
                                        <p:tgtEl>
                                          <p:spTgt spid="215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6" dur="500"/>
                                        <p:tgtEl>
                                          <p:spTgt spid="2150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1" dur="500"/>
                                        <p:tgtEl>
                                          <p:spTgt spid="2150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7" grpId="0" uiExpand="1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heme10">
  <a:themeElements>
    <a:clrScheme name="Origin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heme10" id="{E0FC6C04-592A-499C-AE63-280780F21E25}" vid="{8CEEE961-FC67-475F-A135-5958AF2CF483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Theme10</Template>
  <TotalTime>6677</TotalTime>
  <Words>759</Words>
  <Application>Microsoft Office PowerPoint</Application>
  <PresentationFormat>On-screen Show (4:3)</PresentationFormat>
  <Paragraphs>90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3" baseType="lpstr">
      <vt:lpstr>Arial</vt:lpstr>
      <vt:lpstr>Calibri</vt:lpstr>
      <vt:lpstr>Franklin Gothic Book</vt:lpstr>
      <vt:lpstr>Perpetua</vt:lpstr>
      <vt:lpstr>Tahoma</vt:lpstr>
      <vt:lpstr>Wingdings</vt:lpstr>
      <vt:lpstr>Wingdings 2</vt:lpstr>
      <vt:lpstr>Theme10</vt:lpstr>
      <vt:lpstr>Lacking In Your Faith (Part 1)</vt:lpstr>
      <vt:lpstr>Background</vt:lpstr>
      <vt:lpstr>Background</vt:lpstr>
      <vt:lpstr>Background</vt:lpstr>
      <vt:lpstr>Background</vt:lpstr>
      <vt:lpstr>Background</vt:lpstr>
      <vt:lpstr>Background</vt:lpstr>
      <vt:lpstr>“Perfect What Is Lacking”</vt:lpstr>
      <vt:lpstr>Some Things That Faith  May Be Lacking …</vt:lpstr>
      <vt:lpstr>PowerPoint Presentation</vt:lpstr>
      <vt:lpstr>Some Things That Faith  May Be Lacking …</vt:lpstr>
      <vt:lpstr>Some Things That Faith  May Be Lacking …</vt:lpstr>
      <vt:lpstr>Some Things That Faith  May Be Lacking …</vt:lpstr>
      <vt:lpstr>Some Things That Faith  May Be Lacking …</vt:lpstr>
      <vt:lpstr>Some Things That Faith  May Be Lacking …</vt:lpstr>
    </vt:vector>
  </TitlesOfParts>
  <Company>Fifth Street East Church of Christ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Lacking In Your Faith (4)</dc:title>
  <dc:creator>Micky D. Galloway</dc:creator>
  <cp:lastModifiedBy>Richard Lidh</cp:lastModifiedBy>
  <cp:revision>80</cp:revision>
  <cp:lastPrinted>2022-04-03T20:06:20Z</cp:lastPrinted>
  <dcterms:created xsi:type="dcterms:W3CDTF">2004-11-20T22:25:19Z</dcterms:created>
  <dcterms:modified xsi:type="dcterms:W3CDTF">2022-04-03T20:06:41Z</dcterms:modified>
</cp:coreProperties>
</file>